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303" r:id="rId2"/>
    <p:sldId id="315" r:id="rId3"/>
    <p:sldId id="317" r:id="rId4"/>
    <p:sldId id="318" r:id="rId5"/>
    <p:sldId id="321" r:id="rId6"/>
    <p:sldId id="322" r:id="rId7"/>
    <p:sldId id="323" r:id="rId8"/>
    <p:sldId id="319" r:id="rId9"/>
    <p:sldId id="312" r:id="rId10"/>
    <p:sldId id="326" r:id="rId11"/>
    <p:sldId id="327" r:id="rId12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 varScale="1">
        <p:scale>
          <a:sx n="69" d="100"/>
          <a:sy n="69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52DB-A9E4-4330-9D7F-CDA4AFE376D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0152-59AE-4874-B7D5-213D885B73E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0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6514-1AC6-4F47-9037-D8A6A78B07E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1B91-4116-42F1-83D1-2B650AF79BC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6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772C-E869-4628-B042-9F158056942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D207-1580-4995-BA7C-2E3261907CB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ECFB-1F92-43F2-B9F2-6099A465D00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EF71-06CA-4C0C-AC6F-3F262E4F374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EDEE-7495-4174-9B5D-E8CED9F16CA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9F4A-F8A6-4757-AEC1-E72BA7775A3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0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F436-F3F2-4FEC-9E22-DBF1D1173A5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D89D-0B15-45AC-8A56-5CDDA88A10A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F82F-BE4E-48B1-8C56-5E4C6E2E884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52D9-5DB9-43DC-A8D5-747B063C2B5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6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F165-1963-43F2-B3F4-C6D105208E7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F932-C696-4EC9-A00F-A41C12D3A10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C385-FF8E-4C29-9B90-EBAA249866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8BF3-EB1F-47B4-BB5B-59E85163A19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8E54-564F-4BF6-9FF3-5D06448F042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B57D-E9BE-46AB-ACA6-785BFDE5BDA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6DE6-BEA5-45EF-AF4F-E00A8B8F7EF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9ED5-F02D-4E7D-80AD-9BF93C90557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5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Clic para editar título</a:t>
            </a:r>
            <a:endParaRPr lang="es-ES" altLang="es-MX" smtClean="0"/>
          </a:p>
        </p:txBody>
      </p:sp>
      <p:sp>
        <p:nvSpPr>
          <p:cNvPr id="1024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Haga clic para modificar el estilo de texto del patrón</a:t>
            </a:r>
          </a:p>
          <a:p>
            <a:pPr lvl="1"/>
            <a:r>
              <a:rPr lang="es-ES_tradnl" altLang="es-MX" smtClean="0"/>
              <a:t>Segundo nivel</a:t>
            </a:r>
          </a:p>
          <a:p>
            <a:pPr lvl="2"/>
            <a:r>
              <a:rPr lang="es-ES_tradnl" altLang="es-MX" smtClean="0"/>
              <a:t>Tercer nivel</a:t>
            </a:r>
          </a:p>
          <a:p>
            <a:pPr lvl="3"/>
            <a:r>
              <a:rPr lang="es-ES_tradnl" altLang="es-MX" smtClean="0"/>
              <a:t>Cuarto nivel</a:t>
            </a:r>
          </a:p>
          <a:p>
            <a:pPr lvl="4"/>
            <a:r>
              <a:rPr lang="es-ES_tradnl" altLang="es-MX" smtClean="0"/>
              <a:t>Quinto nivel</a:t>
            </a:r>
            <a:endParaRPr lang="es-ES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5236C3-FC9F-415F-AC83-B6E59A3BF8C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08/03/2018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41A9758-8C29-4EDD-B6E1-420EC7F85DE5}" type="slidenum">
              <a:rPr lang="es-E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zY3QJg7avc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62304" y="4708301"/>
            <a:ext cx="84208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Educación Comunitaria </a:t>
            </a:r>
          </a:p>
          <a:p>
            <a:pPr algn="ctr"/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Basado en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</a:p>
          <a:p>
            <a:pPr algn="ctr"/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(ABCD</a:t>
            </a:r>
            <a:r>
              <a:rPr lang="es-MX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0806" y="1124744"/>
            <a:ext cx="6756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 de Educación Incluyente</a:t>
            </a:r>
          </a:p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CONAFE 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3994"/>
            <a:ext cx="4752528" cy="2246879"/>
          </a:xfrm>
          <a:prstGeom prst="rect">
            <a:avLst/>
          </a:prstGeom>
          <a:noFill/>
          <a:effectLst>
            <a:outerShdw blurRad="190500" dist="152400" dir="6720000" algn="tr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0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237598" y="1016968"/>
            <a:ext cx="686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Roboto"/>
              </a:rPr>
              <a:t>M</a:t>
            </a:r>
            <a:r>
              <a:rPr lang="es-MX" sz="2800" b="1" dirty="0" smtClean="0">
                <a:latin typeface="Roboto"/>
              </a:rPr>
              <a:t>odelo </a:t>
            </a:r>
            <a:r>
              <a:rPr lang="es-MX" sz="2800" b="1" dirty="0">
                <a:latin typeface="Roboto"/>
              </a:rPr>
              <a:t>ABCD de Conafe a la Argentina</a:t>
            </a:r>
            <a:endParaRPr lang="es-MX" sz="2800" b="1" i="0" dirty="0">
              <a:effectLst/>
              <a:latin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7996" y="4437112"/>
            <a:ext cx="78479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/>
              <a:t>"Es un sueño llevar el modelo ABCD de Conafe a la Argentina": </a:t>
            </a:r>
            <a:r>
              <a:rPr lang="es-MX" sz="2600" dirty="0" smtClean="0"/>
              <a:t>Inés Aguerrondo. Ministerio de Educación de Argentina.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2815" y="5805264"/>
            <a:ext cx="547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www.youtube.com/watch?v=zY3QJg7avco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749" y="1648296"/>
            <a:ext cx="4176464" cy="2658836"/>
          </a:xfrm>
          <a:prstGeom prst="rect">
            <a:avLst/>
          </a:prstGeom>
          <a:effectLst>
            <a:outerShdw blurRad="355600" dist="266700" dir="86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14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26" name="Picture 2" descr="Resultado de imagen para modelo abcd con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uchas gra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75380"/>
            <a:ext cx="4029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62892" y="53039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ENRIQUE CEDILLO ARVIZU</a:t>
            </a:r>
          </a:p>
          <a:p>
            <a:endParaRPr lang="es-MX" b="1" dirty="0"/>
          </a:p>
          <a:p>
            <a:r>
              <a:rPr lang="es-MX" b="1" dirty="0" smtClean="0"/>
              <a:t>ecedillo@conafe.gob.mx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787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355976" y="1928644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rgbClr val="545454"/>
                </a:solidFill>
                <a:latin typeface="Open Sans"/>
              </a:rPr>
              <a:t>Ing. Simón </a:t>
            </a:r>
            <a:r>
              <a:rPr lang="es-MX" b="1" dirty="0" smtClean="0">
                <a:solidFill>
                  <a:srgbClr val="545454"/>
                </a:solidFill>
                <a:latin typeface="Open Sans"/>
              </a:rPr>
              <a:t>Iván Villar Martínez</a:t>
            </a:r>
          </a:p>
          <a:p>
            <a:pPr algn="ctr"/>
            <a:endParaRPr lang="es-MX" b="0" i="0" dirty="0">
              <a:solidFill>
                <a:srgbClr val="545454"/>
              </a:solidFill>
              <a:effectLst/>
              <a:latin typeface="Open Sans"/>
            </a:endParaRPr>
          </a:p>
          <a:p>
            <a:pPr algn="ctr"/>
            <a:r>
              <a:rPr lang="es-MX" dirty="0" smtClean="0">
                <a:solidFill>
                  <a:srgbClr val="545454"/>
                </a:solidFill>
                <a:latin typeface="Open Sans"/>
              </a:rPr>
              <a:t>Director General </a:t>
            </a:r>
          </a:p>
          <a:p>
            <a:pPr algn="ctr"/>
            <a:r>
              <a:rPr lang="es-MX" b="0" i="0" dirty="0" smtClean="0">
                <a:solidFill>
                  <a:srgbClr val="545454"/>
                </a:solidFill>
                <a:effectLst/>
                <a:latin typeface="Open Sans"/>
              </a:rPr>
              <a:t>Consejo Nacional de Fomento Educativo</a:t>
            </a:r>
            <a:endParaRPr lang="es-MX" b="0" i="0" dirty="0">
              <a:solidFill>
                <a:srgbClr val="545454"/>
              </a:solidFill>
              <a:effectLst/>
              <a:latin typeface="Open San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4011" y="4140302"/>
            <a:ext cx="8058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/>
              <a:t>“El </a:t>
            </a:r>
            <a:r>
              <a:rPr lang="es-MX" sz="2600" dirty="0"/>
              <a:t>Conafe tiene activos históricos, sociales y pedagógicos que se han materializado en un modelo educativo propio como lo es el ABCD, que se ha armonizado con el modelo </a:t>
            </a:r>
            <a:r>
              <a:rPr lang="es-MX" sz="2600" dirty="0" smtClean="0"/>
              <a:t>nacional”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2665"/>
            <a:ext cx="3565286" cy="2376264"/>
          </a:xfrm>
          <a:prstGeom prst="rect">
            <a:avLst/>
          </a:prstGeom>
          <a:noFill/>
          <a:effectLst>
            <a:outerShdw blurRad="127000" dist="152400" dir="76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56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156309" y="1026579"/>
            <a:ext cx="25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ABCD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0294" y="4544541"/>
            <a:ext cx="8058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/>
              <a:t>Ofrece </a:t>
            </a:r>
            <a:r>
              <a:rPr lang="es-MX" sz="2600" dirty="0"/>
              <a:t>las condiciones para atender la diversidad en el </a:t>
            </a:r>
            <a:r>
              <a:rPr lang="es-MX" sz="2600" dirty="0" smtClean="0"/>
              <a:t>aula, </a:t>
            </a:r>
            <a:r>
              <a:rPr lang="es-MX" sz="2600" dirty="0"/>
              <a:t>ya que la atención personalizada y el respeto por los ritmos de aprendizaje de los estudiantes posibilitan la atención a sus necesidades formativas. </a:t>
            </a:r>
            <a:endParaRPr lang="es-MX" sz="26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0906"/>
            <a:ext cx="3888432" cy="2836442"/>
          </a:xfrm>
          <a:prstGeom prst="rect">
            <a:avLst/>
          </a:prstGeom>
          <a:effectLst>
            <a:outerShdw blurRad="266700" dist="165100" dir="86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4788024" y="221938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Una alternativa de Educación de Calidad en comunidades </a:t>
            </a:r>
            <a:r>
              <a:rPr lang="es-MX" sz="2400" dirty="0" smtClean="0"/>
              <a:t>marginadas,  </a:t>
            </a:r>
            <a:r>
              <a:rPr lang="es-MX" sz="2400" dirty="0"/>
              <a:t>incluyente y no </a:t>
            </a:r>
            <a:r>
              <a:rPr lang="es-MX" sz="2400" dirty="0" smtClean="0"/>
              <a:t>discriminatoria.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11756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339752" y="1177588"/>
            <a:ext cx="434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Materiales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5240813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dirty="0" smtClean="0"/>
              <a:t>Unidades de Aprendizaje Autónomo por Campo Formativo</a:t>
            </a:r>
          </a:p>
        </p:txBody>
      </p:sp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84005"/>
            <a:ext cx="1800199" cy="2501395"/>
          </a:xfrm>
          <a:prstGeom prst="rect">
            <a:avLst/>
          </a:prstGeom>
          <a:noFill/>
          <a:ln>
            <a:noFill/>
          </a:ln>
          <a:effectLst>
            <a:outerShdw blurRad="177800" dist="2032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Imagen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184005"/>
            <a:ext cx="1800201" cy="2501395"/>
          </a:xfrm>
          <a:prstGeom prst="rect">
            <a:avLst/>
          </a:prstGeom>
          <a:noFill/>
          <a:ln>
            <a:noFill/>
          </a:ln>
          <a:effectLst>
            <a:outerShdw blurRad="177800" dist="2032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75" y="2189355"/>
            <a:ext cx="1821107" cy="2496045"/>
          </a:xfrm>
          <a:prstGeom prst="rect">
            <a:avLst/>
          </a:prstGeom>
          <a:noFill/>
          <a:ln>
            <a:noFill/>
          </a:ln>
          <a:effectLst>
            <a:outerShdw blurRad="177800" dist="2032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44" y="2184005"/>
            <a:ext cx="1814596" cy="2541139"/>
          </a:xfrm>
          <a:prstGeom prst="rect">
            <a:avLst/>
          </a:prstGeom>
          <a:noFill/>
          <a:ln>
            <a:noFill/>
          </a:ln>
          <a:effectLst>
            <a:outerShdw blurRad="177800" dist="2032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234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248615" y="1012918"/>
            <a:ext cx="677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Líderes para la Educación Comunitaria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86" y="1618473"/>
            <a:ext cx="6377628" cy="3616994"/>
          </a:xfrm>
          <a:prstGeom prst="rect">
            <a:avLst/>
          </a:prstGeom>
          <a:effectLst>
            <a:outerShdw blurRad="279400" dist="228600" dir="82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1088471" y="5366794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dirty="0">
                <a:solidFill>
                  <a:prstClr val="black"/>
                </a:solidFill>
              </a:rPr>
              <a:t>P</a:t>
            </a:r>
            <a:r>
              <a:rPr lang="es-MX" sz="2600" dirty="0" smtClean="0">
                <a:solidFill>
                  <a:prstClr val="black"/>
                </a:solidFill>
              </a:rPr>
              <a:t>articipación </a:t>
            </a:r>
            <a:r>
              <a:rPr lang="es-MX" sz="2600" dirty="0">
                <a:solidFill>
                  <a:prstClr val="black"/>
                </a:solidFill>
              </a:rPr>
              <a:t>de </a:t>
            </a:r>
            <a:r>
              <a:rPr lang="es-MX" sz="2600" dirty="0" smtClean="0">
                <a:solidFill>
                  <a:prstClr val="black"/>
                </a:solidFill>
              </a:rPr>
              <a:t>35,986 LEC </a:t>
            </a:r>
            <a:r>
              <a:rPr lang="es-MX" sz="2600" dirty="0">
                <a:solidFill>
                  <a:prstClr val="black"/>
                </a:solidFill>
              </a:rPr>
              <a:t>atendiendo a </a:t>
            </a:r>
            <a:r>
              <a:rPr lang="es-MX" sz="2600" dirty="0" smtClean="0">
                <a:solidFill>
                  <a:prstClr val="black"/>
                </a:solidFill>
              </a:rPr>
              <a:t>383,013 </a:t>
            </a:r>
          </a:p>
          <a:p>
            <a:r>
              <a:rPr lang="es-MX" sz="2600" dirty="0" smtClean="0">
                <a:solidFill>
                  <a:prstClr val="black"/>
                </a:solidFill>
              </a:rPr>
              <a:t>alumnos </a:t>
            </a:r>
            <a:r>
              <a:rPr lang="es-MX" sz="2600" dirty="0">
                <a:solidFill>
                  <a:prstClr val="black"/>
                </a:solidFill>
              </a:rPr>
              <a:t>en </a:t>
            </a:r>
            <a:r>
              <a:rPr lang="es-MX" sz="2600" dirty="0" smtClean="0">
                <a:solidFill>
                  <a:prstClr val="black"/>
                </a:solidFill>
              </a:rPr>
              <a:t>26,631 </a:t>
            </a:r>
            <a:r>
              <a:rPr lang="es-MX" sz="2600" dirty="0">
                <a:solidFill>
                  <a:prstClr val="black"/>
                </a:solidFill>
              </a:rPr>
              <a:t>Servicios </a:t>
            </a:r>
            <a:r>
              <a:rPr lang="es-MX" sz="2600" dirty="0" smtClean="0">
                <a:solidFill>
                  <a:prstClr val="black"/>
                </a:solidFill>
              </a:rPr>
              <a:t>Educativos.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9815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823582" y="1068532"/>
            <a:ext cx="748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Modelo ABCD en Localidades Indígenas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0294" y="5128736"/>
            <a:ext cx="8058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/>
              <a:t>5,078 Líderes para la Educación Comunitaria, asignados a 4,245 servicios de contexto Indígena.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1231"/>
            <a:ext cx="4164753" cy="3067929"/>
          </a:xfrm>
          <a:prstGeom prst="rect">
            <a:avLst/>
          </a:prstGeom>
          <a:effectLst>
            <a:outerShdw blurRad="165100" dist="203200" dir="79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5310438" y="3098634"/>
            <a:ext cx="2965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21,201 Alumnos</a:t>
            </a:r>
          </a:p>
        </p:txBody>
      </p:sp>
    </p:spTree>
    <p:extLst>
      <p:ext uri="{BB962C8B-B14F-4D97-AF65-F5344CB8AC3E}">
        <p14:creationId xmlns:p14="http://schemas.microsoft.com/office/powerpoint/2010/main" val="83062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63287" y="1049789"/>
            <a:ext cx="824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Los niños migrantes y su atención en el ABCD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90294" y="5272752"/>
            <a:ext cx="8058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/>
              <a:t>Actualmente </a:t>
            </a:r>
            <a:r>
              <a:rPr lang="es-MX" sz="2600" dirty="0" smtClean="0"/>
              <a:t>la atención </a:t>
            </a:r>
            <a:r>
              <a:rPr lang="es-MX" sz="2600" dirty="0"/>
              <a:t>se focaliza en 34 municipios de 12 estados atendidos durante el ciclo </a:t>
            </a:r>
            <a:r>
              <a:rPr lang="es-MX" sz="2600" dirty="0" smtClean="0"/>
              <a:t>2017-2018.</a:t>
            </a:r>
          </a:p>
        </p:txBody>
      </p:sp>
      <p:pic>
        <p:nvPicPr>
          <p:cNvPr id="10" name="Picture 2" descr="Resultado de imagen para tutores comunitarios de verano con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67" y="1679477"/>
            <a:ext cx="5015866" cy="33439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15900" dist="2286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7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24237" y="980728"/>
            <a:ext cx="5046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Barreras para el Aprendizaje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7996" y="4941168"/>
            <a:ext cx="78479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/>
              <a:t>Inclusión Educativa y No Discriminación a los alumnos que enfrentan Barreras para el Aprendizaje y la Participación Social, </a:t>
            </a:r>
            <a:r>
              <a:rPr lang="es-MX" sz="2600" dirty="0"/>
              <a:t>desde el marco del ABCD. </a:t>
            </a:r>
          </a:p>
        </p:txBody>
      </p:sp>
      <p:pic>
        <p:nvPicPr>
          <p:cNvPr id="9" name="Picture 2" descr="En portada &lt;br&gt;Cooperación iberoamericana en educación especial  e inclusión educati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3106"/>
            <a:ext cx="4814864" cy="3105590"/>
          </a:xfrm>
          <a:prstGeom prst="rect">
            <a:avLst/>
          </a:prstGeom>
          <a:noFill/>
          <a:effectLst>
            <a:outerShdw blurRad="177800" dist="215900" dir="82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02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3680"/>
            <a:ext cx="9180821" cy="6844795"/>
            <a:chOff x="0" y="3680"/>
            <a:chExt cx="9180821" cy="684479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1" y="3680"/>
              <a:ext cx="9163050" cy="93345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0" y="6515819"/>
              <a:ext cx="9144000" cy="332656"/>
            </a:xfrm>
            <a:prstGeom prst="rect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bg2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9590" y="1080676"/>
            <a:ext cx="910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Educativa del ABCD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Circense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6979" y="4400525"/>
            <a:ext cx="78479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/>
              <a:t>Atención a niños </a:t>
            </a:r>
            <a:r>
              <a:rPr lang="es-MX" sz="2600" dirty="0"/>
              <a:t>y jóvenes que no </a:t>
            </a:r>
            <a:r>
              <a:rPr lang="es-MX" sz="2600" dirty="0" smtClean="0"/>
              <a:t>pueden </a:t>
            </a:r>
            <a:r>
              <a:rPr lang="es-MX" sz="2600" dirty="0"/>
              <a:t>asistir a los programas regulares, por la cualidad itinerante de su vida, </a:t>
            </a:r>
            <a:r>
              <a:rPr lang="es-MX" sz="2600" dirty="0" smtClean="0"/>
              <a:t>con el apoyo de un Líder </a:t>
            </a:r>
            <a:r>
              <a:rPr lang="es-MX" sz="2600" dirty="0"/>
              <a:t>para la </a:t>
            </a:r>
            <a:r>
              <a:rPr lang="es-MX" sz="2600" dirty="0" smtClean="0"/>
              <a:t>Educación Comunitaria </a:t>
            </a:r>
            <a:r>
              <a:rPr lang="es-MX" sz="2600" dirty="0"/>
              <a:t>(LEC</a:t>
            </a:r>
            <a:r>
              <a:rPr lang="es-MX" sz="2600" dirty="0" smtClean="0"/>
              <a:t>).</a:t>
            </a:r>
            <a:endParaRPr lang="es-MX" sz="2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30" y="1728748"/>
            <a:ext cx="3452747" cy="2483693"/>
          </a:xfrm>
          <a:prstGeom prst="rect">
            <a:avLst/>
          </a:prstGeom>
          <a:effectLst>
            <a:outerShdw blurRad="127000" dist="190500" dir="7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37" y="1736754"/>
            <a:ext cx="3461948" cy="2481309"/>
          </a:xfrm>
          <a:prstGeom prst="rect">
            <a:avLst/>
          </a:prstGeom>
          <a:effectLst>
            <a:outerShdw blurRad="127000" dist="190500" dir="72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896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307</Words>
  <Application>Microsoft Office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Roboto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Angulo Vargas</dc:creator>
  <cp:lastModifiedBy>PROAS</cp:lastModifiedBy>
  <cp:revision>568</cp:revision>
  <cp:lastPrinted>2014-09-25T23:52:27Z</cp:lastPrinted>
  <dcterms:created xsi:type="dcterms:W3CDTF">2014-09-23T18:27:20Z</dcterms:created>
  <dcterms:modified xsi:type="dcterms:W3CDTF">2018-03-08T20:13:59Z</dcterms:modified>
</cp:coreProperties>
</file>